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1200"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63CB7F4-433B-43C9-80B7-C4E412E93172}" type="datetimeFigureOut">
              <a:rPr lang="en-US" smtClean="0"/>
              <a:t>8/19/2014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99F37-B766-4890-8572-A6BB7C34EDA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3CB7F4-433B-43C9-80B7-C4E412E93172}" type="datetimeFigureOut">
              <a:rPr lang="en-US" smtClean="0"/>
              <a:t>8/19/2014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99F37-B766-4890-8572-A6BB7C34EDA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3CB7F4-433B-43C9-80B7-C4E412E93172}" type="datetimeFigureOut">
              <a:rPr lang="en-US" smtClean="0"/>
              <a:t>8/19/2014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99F37-B766-4890-8572-A6BB7C34EDA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3CB7F4-433B-43C9-80B7-C4E412E93172}" type="datetimeFigureOut">
              <a:rPr lang="en-US" smtClean="0"/>
              <a:t>8/19/2014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99F37-B766-4890-8572-A6BB7C34EDA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3CB7F4-433B-43C9-80B7-C4E412E93172}" type="datetimeFigureOut">
              <a:rPr lang="en-US" smtClean="0"/>
              <a:t>8/19/2014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99F37-B766-4890-8572-A6BB7C34EDA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63CB7F4-433B-43C9-80B7-C4E412E93172}" type="datetimeFigureOut">
              <a:rPr lang="en-US" smtClean="0"/>
              <a:t>8/19/2014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99F37-B766-4890-8572-A6BB7C34EDA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3CB7F4-433B-43C9-80B7-C4E412E93172}" type="datetimeFigureOut">
              <a:rPr lang="en-US" smtClean="0"/>
              <a:t>8/19/2014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299F37-B766-4890-8572-A6BB7C34EDA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3CB7F4-433B-43C9-80B7-C4E412E93172}" type="datetimeFigureOut">
              <a:rPr lang="en-US" smtClean="0"/>
              <a:t>8/19/2014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299F37-B766-4890-8572-A6BB7C34EDA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3CB7F4-433B-43C9-80B7-C4E412E93172}" type="datetimeFigureOut">
              <a:rPr lang="en-US" smtClean="0"/>
              <a:t>8/19/2014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299F37-B766-4890-8572-A6BB7C34EDA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3CB7F4-433B-43C9-80B7-C4E412E93172}" type="datetimeFigureOut">
              <a:rPr lang="en-US" smtClean="0"/>
              <a:t>8/19/2014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99F37-B766-4890-8572-A6BB7C34EDAB}"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63CB7F4-433B-43C9-80B7-C4E412E93172}" type="datetimeFigureOut">
              <a:rPr lang="en-US" smtClean="0"/>
              <a:t>8/19/2014</a:t>
            </a:fld>
            <a:endParaRPr lang="en-US"/>
          </a:p>
        </p:txBody>
      </p:sp>
      <p:sp>
        <p:nvSpPr>
          <p:cNvPr id="9" name="Slide Number Placeholder 8"/>
          <p:cNvSpPr>
            <a:spLocks noGrp="1"/>
          </p:cNvSpPr>
          <p:nvPr>
            <p:ph type="sldNum" sz="quarter" idx="11"/>
          </p:nvPr>
        </p:nvSpPr>
        <p:spPr/>
        <p:txBody>
          <a:bodyPr/>
          <a:lstStyle/>
          <a:p>
            <a:fld id="{79299F37-B766-4890-8572-A6BB7C34EDAB}"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9299F37-B766-4890-8572-A6BB7C34EDAB}"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63CB7F4-433B-43C9-80B7-C4E412E93172}" type="datetimeFigureOut">
              <a:rPr lang="en-US" smtClean="0"/>
              <a:t>8/19/2014</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AVID Honors English </a:t>
            </a:r>
            <a:endParaRPr lang="en-US" dirty="0"/>
          </a:p>
        </p:txBody>
      </p:sp>
      <p:sp>
        <p:nvSpPr>
          <p:cNvPr id="3" name="Subtitle 2"/>
          <p:cNvSpPr>
            <a:spLocks noGrp="1"/>
          </p:cNvSpPr>
          <p:nvPr>
            <p:ph type="subTitle" idx="1"/>
          </p:nvPr>
        </p:nvSpPr>
        <p:spPr/>
        <p:txBody>
          <a:bodyPr/>
          <a:lstStyle/>
          <a:p>
            <a:r>
              <a:rPr lang="en-US" dirty="0" smtClean="0"/>
              <a:t>2014-2015</a:t>
            </a:r>
            <a:endParaRPr lang="en-US" dirty="0"/>
          </a:p>
        </p:txBody>
      </p:sp>
    </p:spTree>
    <p:extLst>
      <p:ext uri="{BB962C8B-B14F-4D97-AF65-F5344CB8AC3E}">
        <p14:creationId xmlns:p14="http://schemas.microsoft.com/office/powerpoint/2010/main" val="2523419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and Celebration</a:t>
            </a:r>
            <a:endParaRPr lang="en-US" dirty="0"/>
          </a:p>
        </p:txBody>
      </p:sp>
      <p:sp>
        <p:nvSpPr>
          <p:cNvPr id="3" name="Content Placeholder 2"/>
          <p:cNvSpPr>
            <a:spLocks noGrp="1"/>
          </p:cNvSpPr>
          <p:nvPr>
            <p:ph idx="1"/>
          </p:nvPr>
        </p:nvSpPr>
        <p:spPr/>
        <p:txBody>
          <a:bodyPr/>
          <a:lstStyle/>
          <a:p>
            <a:r>
              <a:rPr lang="en-US" dirty="0" smtClean="0"/>
              <a:t>AVID Coordinator</a:t>
            </a:r>
          </a:p>
          <a:p>
            <a:r>
              <a:rPr lang="en-US" dirty="0" smtClean="0"/>
              <a:t>Assistant Principal Schultz</a:t>
            </a:r>
          </a:p>
          <a:p>
            <a:r>
              <a:rPr lang="en-US" dirty="0" smtClean="0"/>
              <a:t>Principal Phelps</a:t>
            </a:r>
          </a:p>
          <a:p>
            <a:r>
              <a:rPr lang="en-US" dirty="0" smtClean="0"/>
              <a:t>Phone calls</a:t>
            </a:r>
          </a:p>
          <a:p>
            <a:r>
              <a:rPr lang="en-US" dirty="0" smtClean="0"/>
              <a:t>Post Cards </a:t>
            </a:r>
          </a:p>
          <a:p>
            <a:r>
              <a:rPr lang="en-US" dirty="0" smtClean="0"/>
              <a:t>Class celebrations</a:t>
            </a:r>
          </a:p>
          <a:p>
            <a:endParaRPr lang="en-US" dirty="0" smtClean="0"/>
          </a:p>
        </p:txBody>
      </p:sp>
    </p:spTree>
    <p:extLst>
      <p:ext uri="{BB962C8B-B14F-4D97-AF65-F5344CB8AC3E}">
        <p14:creationId xmlns:p14="http://schemas.microsoft.com/office/powerpoint/2010/main" val="1848059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AVID Family</a:t>
            </a:r>
            <a:endParaRPr lang="en-US" dirty="0"/>
          </a:p>
        </p:txBody>
      </p:sp>
      <p:sp>
        <p:nvSpPr>
          <p:cNvPr id="3" name="Content Placeholder 2"/>
          <p:cNvSpPr>
            <a:spLocks noGrp="1"/>
          </p:cNvSpPr>
          <p:nvPr>
            <p:ph idx="1"/>
          </p:nvPr>
        </p:nvSpPr>
        <p:spPr/>
        <p:txBody>
          <a:bodyPr>
            <a:normAutofit/>
          </a:bodyPr>
          <a:lstStyle/>
          <a:p>
            <a:r>
              <a:rPr lang="en-US" dirty="0" smtClean="0"/>
              <a:t>Within the classroom, we will work on creating an academic and social support network </a:t>
            </a:r>
            <a:endParaRPr lang="en-US" dirty="0"/>
          </a:p>
          <a:p>
            <a:r>
              <a:rPr lang="en-US" dirty="0" smtClean="0"/>
              <a:t>Within the building, we will connect with staff members from different departments, including administration and our support personal</a:t>
            </a:r>
          </a:p>
          <a:p>
            <a:r>
              <a:rPr lang="en-US" dirty="0" smtClean="0"/>
              <a:t>Within the community, we will work with businesses to support the goal of post-secondary education</a:t>
            </a:r>
          </a:p>
          <a:p>
            <a:r>
              <a:rPr lang="en-US" dirty="0" smtClean="0"/>
              <a:t>We will also work with colleges and universities to further prepare for a post-secondary education </a:t>
            </a:r>
          </a:p>
          <a:p>
            <a:endParaRPr lang="en-US" dirty="0"/>
          </a:p>
          <a:p>
            <a:pPr lvl="1"/>
            <a:endParaRPr lang="en-US" dirty="0" smtClean="0"/>
          </a:p>
        </p:txBody>
      </p:sp>
    </p:spTree>
    <p:extLst>
      <p:ext uri="{BB962C8B-B14F-4D97-AF65-F5344CB8AC3E}">
        <p14:creationId xmlns:p14="http://schemas.microsoft.com/office/powerpoint/2010/main" val="26979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AVID: What is it?</a:t>
            </a:r>
            <a:endParaRPr lang="en-US" dirty="0"/>
          </a:p>
        </p:txBody>
      </p:sp>
      <p:sp>
        <p:nvSpPr>
          <p:cNvPr id="3" name="Content Placeholder 2"/>
          <p:cNvSpPr>
            <a:spLocks noGrp="1"/>
          </p:cNvSpPr>
          <p:nvPr>
            <p:ph idx="1"/>
          </p:nvPr>
        </p:nvSpPr>
        <p:spPr/>
        <p:txBody>
          <a:bodyPr/>
          <a:lstStyle/>
          <a:p>
            <a:r>
              <a:rPr lang="en-US" dirty="0" smtClean="0"/>
              <a:t>Advancement Via Individual Determination</a:t>
            </a:r>
          </a:p>
          <a:p>
            <a:r>
              <a:rPr lang="en-US" dirty="0" smtClean="0"/>
              <a:t>College-Readiness</a:t>
            </a:r>
          </a:p>
          <a:p>
            <a:r>
              <a:rPr lang="en-US" dirty="0" smtClean="0"/>
              <a:t>For those in the academic middle</a:t>
            </a:r>
          </a:p>
          <a:p>
            <a:r>
              <a:rPr lang="en-US" dirty="0" smtClean="0"/>
              <a:t>For those with a desire to go to college</a:t>
            </a:r>
          </a:p>
          <a:p>
            <a:r>
              <a:rPr lang="en-US" dirty="0" smtClean="0"/>
              <a:t>For those who are willing to work hard</a:t>
            </a:r>
          </a:p>
          <a:p>
            <a:endParaRPr lang="en-US" dirty="0"/>
          </a:p>
        </p:txBody>
      </p:sp>
    </p:spTree>
    <p:extLst>
      <p:ext uri="{BB962C8B-B14F-4D97-AF65-F5344CB8AC3E}">
        <p14:creationId xmlns:p14="http://schemas.microsoft.com/office/powerpoint/2010/main" val="2576859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AVID Class</a:t>
            </a:r>
            <a:endParaRPr lang="en-US" dirty="0"/>
          </a:p>
        </p:txBody>
      </p:sp>
      <p:sp>
        <p:nvSpPr>
          <p:cNvPr id="3" name="Content Placeholder 2"/>
          <p:cNvSpPr>
            <a:spLocks noGrp="1"/>
          </p:cNvSpPr>
          <p:nvPr>
            <p:ph idx="1"/>
          </p:nvPr>
        </p:nvSpPr>
        <p:spPr/>
        <p:txBody>
          <a:bodyPr/>
          <a:lstStyle/>
          <a:p>
            <a:r>
              <a:rPr lang="en-US" dirty="0" smtClean="0"/>
              <a:t>Will be paired with Honors English 9</a:t>
            </a:r>
          </a:p>
          <a:p>
            <a:r>
              <a:rPr lang="en-US" dirty="0" smtClean="0"/>
              <a:t>Takes place over the entire academic year</a:t>
            </a:r>
          </a:p>
          <a:p>
            <a:r>
              <a:rPr lang="en-US" dirty="0" smtClean="0"/>
              <a:t>Works on:</a:t>
            </a:r>
          </a:p>
          <a:p>
            <a:pPr lvl="2"/>
            <a:r>
              <a:rPr lang="en-US" dirty="0" smtClean="0"/>
              <a:t>Organizational skills</a:t>
            </a:r>
          </a:p>
          <a:p>
            <a:pPr lvl="2"/>
            <a:r>
              <a:rPr lang="en-US" dirty="0" smtClean="0"/>
              <a:t>Critical thinking</a:t>
            </a:r>
          </a:p>
          <a:p>
            <a:pPr lvl="2"/>
            <a:r>
              <a:rPr lang="en-US" dirty="0" smtClean="0"/>
              <a:t>Probing questions</a:t>
            </a:r>
          </a:p>
          <a:p>
            <a:pPr lvl="2"/>
            <a:r>
              <a:rPr lang="en-US" dirty="0" smtClean="0"/>
              <a:t>Academic support from peers and tutors</a:t>
            </a:r>
          </a:p>
          <a:p>
            <a:pPr lvl="2"/>
            <a:r>
              <a:rPr lang="en-US" dirty="0" smtClean="0"/>
              <a:t>Enrichment and motivational activities that make college seem attainable</a:t>
            </a:r>
            <a:endParaRPr lang="en-US" dirty="0"/>
          </a:p>
          <a:p>
            <a:pPr lvl="2"/>
            <a:endParaRPr lang="en-US" dirty="0" smtClean="0"/>
          </a:p>
        </p:txBody>
      </p:sp>
    </p:spTree>
    <p:extLst>
      <p:ext uri="{BB962C8B-B14F-4D97-AF65-F5344CB8AC3E}">
        <p14:creationId xmlns:p14="http://schemas.microsoft.com/office/powerpoint/2010/main" val="2177314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AVID Curriculum</a:t>
            </a:r>
            <a:endParaRPr lang="en-US" dirty="0"/>
          </a:p>
        </p:txBody>
      </p:sp>
      <p:sp>
        <p:nvSpPr>
          <p:cNvPr id="3" name="Content Placeholder 2"/>
          <p:cNvSpPr>
            <a:spLocks noGrp="1"/>
          </p:cNvSpPr>
          <p:nvPr>
            <p:ph idx="1"/>
          </p:nvPr>
        </p:nvSpPr>
        <p:spPr/>
        <p:txBody>
          <a:bodyPr/>
          <a:lstStyle/>
          <a:p>
            <a:r>
              <a:rPr lang="en-US" dirty="0" smtClean="0"/>
              <a:t>Created to prepare students for college</a:t>
            </a:r>
          </a:p>
          <a:p>
            <a:r>
              <a:rPr lang="en-US" dirty="0" smtClean="0"/>
              <a:t>Driven by WICOR method</a:t>
            </a:r>
          </a:p>
          <a:p>
            <a:r>
              <a:rPr lang="en-US" dirty="0" smtClean="0"/>
              <a:t>Writing</a:t>
            </a:r>
          </a:p>
          <a:p>
            <a:r>
              <a:rPr lang="en-US" dirty="0" smtClean="0"/>
              <a:t>Inquiry</a:t>
            </a:r>
          </a:p>
          <a:p>
            <a:r>
              <a:rPr lang="en-US" dirty="0" smtClean="0"/>
              <a:t>Collaboration</a:t>
            </a:r>
          </a:p>
          <a:p>
            <a:r>
              <a:rPr lang="en-US" dirty="0" smtClean="0"/>
              <a:t>Organization</a:t>
            </a:r>
          </a:p>
          <a:p>
            <a:r>
              <a:rPr lang="en-US" dirty="0" smtClean="0"/>
              <a:t>Reading</a:t>
            </a:r>
          </a:p>
        </p:txBody>
      </p:sp>
    </p:spTree>
    <p:extLst>
      <p:ext uri="{BB962C8B-B14F-4D97-AF65-F5344CB8AC3E}">
        <p14:creationId xmlns:p14="http://schemas.microsoft.com/office/powerpoint/2010/main" val="2088746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AVID Site Team</a:t>
            </a:r>
            <a:endParaRPr lang="en-US" dirty="0"/>
          </a:p>
        </p:txBody>
      </p:sp>
      <p:sp>
        <p:nvSpPr>
          <p:cNvPr id="3" name="Content Placeholder 2"/>
          <p:cNvSpPr>
            <a:spLocks noGrp="1"/>
          </p:cNvSpPr>
          <p:nvPr>
            <p:ph idx="1"/>
          </p:nvPr>
        </p:nvSpPr>
        <p:spPr/>
        <p:txBody>
          <a:bodyPr>
            <a:normAutofit/>
          </a:bodyPr>
          <a:lstStyle/>
          <a:p>
            <a:r>
              <a:rPr lang="en-US" dirty="0" smtClean="0"/>
              <a:t>Amber Schultz: Assistant Principal</a:t>
            </a:r>
          </a:p>
          <a:p>
            <a:r>
              <a:rPr lang="en-US" dirty="0" smtClean="0"/>
              <a:t>Joan Angell: Counselor</a:t>
            </a:r>
          </a:p>
          <a:p>
            <a:r>
              <a:rPr lang="en-US" dirty="0" smtClean="0"/>
              <a:t>Rachael Fountain: Site Coordinator, AVID Honors 9 English </a:t>
            </a:r>
          </a:p>
          <a:p>
            <a:r>
              <a:rPr lang="en-US" dirty="0" smtClean="0"/>
              <a:t>Greg Sowden: English; AVID AP 11 English</a:t>
            </a:r>
          </a:p>
          <a:p>
            <a:r>
              <a:rPr lang="en-US" dirty="0" smtClean="0"/>
              <a:t>Dave Christensen: English; AVID Honors 10 English</a:t>
            </a:r>
          </a:p>
          <a:p>
            <a:r>
              <a:rPr lang="en-US" dirty="0" smtClean="0"/>
              <a:t>Mike </a:t>
            </a:r>
            <a:r>
              <a:rPr lang="en-US" dirty="0" err="1" smtClean="0"/>
              <a:t>Engelhaupt</a:t>
            </a:r>
            <a:r>
              <a:rPr lang="en-US" dirty="0" smtClean="0"/>
              <a:t>: Math</a:t>
            </a:r>
          </a:p>
          <a:p>
            <a:r>
              <a:rPr lang="en-US" dirty="0" smtClean="0"/>
              <a:t>Jen </a:t>
            </a:r>
            <a:r>
              <a:rPr lang="en-US" dirty="0" err="1" smtClean="0"/>
              <a:t>Munsch</a:t>
            </a:r>
            <a:r>
              <a:rPr lang="en-US" dirty="0" smtClean="0"/>
              <a:t>: Social Studies</a:t>
            </a:r>
          </a:p>
          <a:p>
            <a:r>
              <a:rPr lang="en-US" dirty="0" smtClean="0"/>
              <a:t>Kevin Overgaard: Science</a:t>
            </a:r>
          </a:p>
          <a:p>
            <a:endParaRPr lang="en-US" dirty="0"/>
          </a:p>
        </p:txBody>
      </p:sp>
    </p:spTree>
    <p:extLst>
      <p:ext uri="{BB962C8B-B14F-4D97-AF65-F5344CB8AC3E}">
        <p14:creationId xmlns:p14="http://schemas.microsoft.com/office/powerpoint/2010/main" val="2538238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AVID Honors English 9</a:t>
            </a:r>
            <a:endParaRPr lang="en-US" dirty="0"/>
          </a:p>
        </p:txBody>
      </p:sp>
      <p:sp>
        <p:nvSpPr>
          <p:cNvPr id="3" name="Content Placeholder 2"/>
          <p:cNvSpPr>
            <a:spLocks noGrp="1"/>
          </p:cNvSpPr>
          <p:nvPr>
            <p:ph idx="1"/>
          </p:nvPr>
        </p:nvSpPr>
        <p:spPr/>
        <p:txBody>
          <a:bodyPr>
            <a:normAutofit/>
          </a:bodyPr>
          <a:lstStyle/>
          <a:p>
            <a:r>
              <a:rPr lang="en-US" dirty="0" smtClean="0"/>
              <a:t>The curriculum naturally pairs with components of Honors English 9 (writing, inquiry, reading)</a:t>
            </a:r>
          </a:p>
          <a:p>
            <a:r>
              <a:rPr lang="en-US" dirty="0" smtClean="0"/>
              <a:t>AVID strategies and tutorials will be integrated into the Honors English 9 curriculum over three trimesters</a:t>
            </a:r>
          </a:p>
          <a:p>
            <a:r>
              <a:rPr lang="en-US" dirty="0" smtClean="0"/>
              <a:t>The first unit will introduce the AVID strategies and requirements to students.  </a:t>
            </a:r>
          </a:p>
          <a:p>
            <a:r>
              <a:rPr lang="en-US" dirty="0" smtClean="0"/>
              <a:t>Here are some of the requirements for the AVID Elective Credit:</a:t>
            </a:r>
          </a:p>
          <a:p>
            <a:pPr lvl="2"/>
            <a:r>
              <a:rPr lang="en-US" dirty="0" smtClean="0"/>
              <a:t>Three ring binder</a:t>
            </a:r>
          </a:p>
          <a:p>
            <a:pPr lvl="2"/>
            <a:r>
              <a:rPr lang="en-US" dirty="0" smtClean="0"/>
              <a:t>Cornell Notes</a:t>
            </a:r>
          </a:p>
          <a:p>
            <a:pPr lvl="2"/>
            <a:r>
              <a:rPr lang="en-US" dirty="0" smtClean="0"/>
              <a:t>Tutorial requests</a:t>
            </a:r>
          </a:p>
          <a:p>
            <a:pPr lvl="2"/>
            <a:r>
              <a:rPr lang="en-US" dirty="0" smtClean="0"/>
              <a:t>Guest speakers</a:t>
            </a:r>
          </a:p>
          <a:p>
            <a:pPr lvl="2"/>
            <a:r>
              <a:rPr lang="en-US" dirty="0" smtClean="0"/>
              <a:t>Field trips</a:t>
            </a:r>
          </a:p>
        </p:txBody>
      </p:sp>
    </p:spTree>
    <p:extLst>
      <p:ext uri="{BB962C8B-B14F-4D97-AF65-F5344CB8AC3E}">
        <p14:creationId xmlns:p14="http://schemas.microsoft.com/office/powerpoint/2010/main" val="3222746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Week</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9112013"/>
              </p:ext>
            </p:extLst>
          </p:nvPr>
        </p:nvGraphicFramePr>
        <p:xfrm>
          <a:off x="304800" y="1600200"/>
          <a:ext cx="8610600" cy="4236720"/>
        </p:xfrm>
        <a:graphic>
          <a:graphicData uri="http://schemas.openxmlformats.org/drawingml/2006/table">
            <a:tbl>
              <a:tblPr firstRow="1" bandRow="1">
                <a:tableStyleId>{5C22544A-7EE6-4342-B048-85BDC9FD1C3A}</a:tableStyleId>
              </a:tblPr>
              <a:tblGrid>
                <a:gridCol w="1722120"/>
                <a:gridCol w="1722120"/>
                <a:gridCol w="1722120"/>
                <a:gridCol w="1722120"/>
                <a:gridCol w="1722120"/>
              </a:tblGrid>
              <a:tr h="1676400">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c>
                  <a:txBody>
                    <a:bodyPr/>
                    <a:lstStyle/>
                    <a:p>
                      <a:r>
                        <a:rPr lang="en-US" dirty="0" smtClean="0"/>
                        <a:t>Friday</a:t>
                      </a:r>
                      <a:endParaRPr lang="en-US" dirty="0"/>
                    </a:p>
                  </a:txBody>
                  <a:tcPr/>
                </a:tc>
              </a:tr>
              <a:tr h="1676400">
                <a:tc>
                  <a:txBody>
                    <a:bodyPr/>
                    <a:lstStyle/>
                    <a:p>
                      <a:r>
                        <a:rPr lang="en-US" dirty="0" smtClean="0"/>
                        <a:t>Honors</a:t>
                      </a:r>
                      <a:r>
                        <a:rPr lang="en-US" baseline="0" dirty="0" smtClean="0"/>
                        <a:t> English 9 lesson utilizing WICOR strategies</a:t>
                      </a:r>
                      <a:endParaRPr lang="en-US" dirty="0"/>
                    </a:p>
                  </a:txBody>
                  <a:tcPr/>
                </a:tc>
                <a:tc>
                  <a:txBody>
                    <a:bodyPr/>
                    <a:lstStyle/>
                    <a:p>
                      <a:r>
                        <a:rPr lang="en-US" dirty="0" smtClean="0"/>
                        <a:t>Socratic</a:t>
                      </a:r>
                      <a:r>
                        <a:rPr lang="en-US" baseline="0" dirty="0" smtClean="0"/>
                        <a:t> Tutorials</a:t>
                      </a:r>
                    </a:p>
                    <a:p>
                      <a:r>
                        <a:rPr lang="en-US" baseline="0" dirty="0" smtClean="0"/>
                        <a:t>-Facilitated by tutor, supervised by AVID teacher</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Honors</a:t>
                      </a:r>
                      <a:r>
                        <a:rPr lang="en-US" baseline="0" dirty="0" smtClean="0"/>
                        <a:t> English 9 lesson utilizing WICOR strategies</a:t>
                      </a:r>
                      <a:endParaRPr lang="en-US" dirty="0" smtClean="0"/>
                    </a:p>
                    <a:p>
                      <a:endParaRPr lang="en-US" dirty="0"/>
                    </a:p>
                  </a:txBody>
                  <a:tcPr/>
                </a:tc>
                <a:tc>
                  <a:txBody>
                    <a:bodyPr/>
                    <a:lstStyle/>
                    <a:p>
                      <a:r>
                        <a:rPr lang="en-US" dirty="0" smtClean="0"/>
                        <a:t>Socratic</a:t>
                      </a:r>
                      <a:r>
                        <a:rPr lang="en-US" baseline="0" dirty="0" smtClean="0"/>
                        <a:t> Tutorials</a:t>
                      </a:r>
                    </a:p>
                    <a:p>
                      <a:r>
                        <a:rPr lang="en-US" baseline="0" dirty="0" smtClean="0"/>
                        <a:t>-Facilitated by tutor, supervised by AVID teacher</a:t>
                      </a:r>
                      <a:endParaRPr lang="en-US" dirty="0" smtClean="0"/>
                    </a:p>
                    <a:p>
                      <a:endParaRPr lang="en-US" dirty="0"/>
                    </a:p>
                  </a:txBody>
                  <a:tcPr/>
                </a:tc>
                <a:tc>
                  <a:txBody>
                    <a:bodyPr/>
                    <a:lstStyle/>
                    <a:p>
                      <a:r>
                        <a:rPr lang="en-US" dirty="0" smtClean="0"/>
                        <a:t>Enrichment: Team building,</a:t>
                      </a:r>
                      <a:r>
                        <a:rPr lang="en-US" baseline="0" dirty="0" smtClean="0"/>
                        <a:t> guest speakers, evaluations, Socratic Seminar, Philosophical Chairs, college research</a:t>
                      </a:r>
                      <a:endParaRPr lang="en-US" dirty="0"/>
                    </a:p>
                  </a:txBody>
                  <a:tcPr/>
                </a:tc>
              </a:tr>
            </a:tbl>
          </a:graphicData>
        </a:graphic>
      </p:graphicFrame>
    </p:spTree>
    <p:extLst>
      <p:ext uri="{BB962C8B-B14F-4D97-AF65-F5344CB8AC3E}">
        <p14:creationId xmlns:p14="http://schemas.microsoft.com/office/powerpoint/2010/main" val="2750785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Rigor in High School</a:t>
            </a:r>
            <a:endParaRPr lang="en-US" dirty="0"/>
          </a:p>
        </p:txBody>
      </p:sp>
      <p:sp>
        <p:nvSpPr>
          <p:cNvPr id="3" name="Content Placeholder 2"/>
          <p:cNvSpPr>
            <a:spLocks noGrp="1"/>
          </p:cNvSpPr>
          <p:nvPr>
            <p:ph idx="1"/>
          </p:nvPr>
        </p:nvSpPr>
        <p:spPr>
          <a:xfrm>
            <a:off x="457200" y="1295400"/>
            <a:ext cx="7620000" cy="5105400"/>
          </a:xfrm>
        </p:spPr>
        <p:txBody>
          <a:bodyPr>
            <a:noAutofit/>
          </a:bodyPr>
          <a:lstStyle/>
          <a:p>
            <a:r>
              <a:rPr lang="en-US" sz="2600" dirty="0" smtClean="0"/>
              <a:t>Doesn’t necessarily mean more work</a:t>
            </a:r>
          </a:p>
          <a:p>
            <a:r>
              <a:rPr lang="en-US" sz="2600" dirty="0" smtClean="0"/>
              <a:t>Work should be more challenging</a:t>
            </a:r>
          </a:p>
          <a:p>
            <a:r>
              <a:rPr lang="en-US" sz="2600" dirty="0" smtClean="0"/>
              <a:t>Should focus on higher levels of thinking and questioning</a:t>
            </a:r>
          </a:p>
          <a:p>
            <a:r>
              <a:rPr lang="en-US" sz="2600" dirty="0" smtClean="0"/>
              <a:t>Students enrolled in the AVID class will be expected to enroll in Honors, AP, and CIS classes during their high school career </a:t>
            </a:r>
          </a:p>
          <a:p>
            <a:r>
              <a:rPr lang="en-US" sz="2600" dirty="0" smtClean="0"/>
              <a:t>Students will sign a contract to maintain their GPA, enroll in college prep courses, be an active learner in all classes, complete the required AVID curriculum, participate in extracurricular activities and community service,  and prepare for and take college entrance exams.</a:t>
            </a:r>
            <a:endParaRPr lang="en-US" sz="2600" dirty="0"/>
          </a:p>
        </p:txBody>
      </p:sp>
    </p:spTree>
    <p:extLst>
      <p:ext uri="{BB962C8B-B14F-4D97-AF65-F5344CB8AC3E}">
        <p14:creationId xmlns:p14="http://schemas.microsoft.com/office/powerpoint/2010/main" val="1176572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 Involvement</a:t>
            </a:r>
            <a:endParaRPr lang="en-US" dirty="0"/>
          </a:p>
        </p:txBody>
      </p:sp>
      <p:sp>
        <p:nvSpPr>
          <p:cNvPr id="3" name="Content Placeholder 2"/>
          <p:cNvSpPr>
            <a:spLocks noGrp="1"/>
          </p:cNvSpPr>
          <p:nvPr>
            <p:ph idx="1"/>
          </p:nvPr>
        </p:nvSpPr>
        <p:spPr/>
        <p:txBody>
          <a:bodyPr/>
          <a:lstStyle/>
          <a:p>
            <a:r>
              <a:rPr lang="en-US" dirty="0" smtClean="0"/>
              <a:t>Parent feedback</a:t>
            </a:r>
          </a:p>
          <a:p>
            <a:r>
              <a:rPr lang="en-US" dirty="0" smtClean="0"/>
              <a:t>Supporting your student at home</a:t>
            </a:r>
          </a:p>
          <a:p>
            <a:r>
              <a:rPr lang="en-US" dirty="0" smtClean="0"/>
              <a:t>Fundraising for the class: field trips, class materials, </a:t>
            </a:r>
            <a:r>
              <a:rPr lang="en-US" dirty="0" smtClean="0"/>
              <a:t>scholarships</a:t>
            </a:r>
          </a:p>
          <a:p>
            <a:r>
              <a:rPr lang="en-US" sz="3200" i="1" dirty="0" smtClean="0"/>
              <a:t>Remind</a:t>
            </a:r>
            <a:r>
              <a:rPr lang="en-US" sz="3200" dirty="0" smtClean="0"/>
              <a:t> – a communication application on your phone that sends text messages from your teacher:</a:t>
            </a:r>
          </a:p>
          <a:p>
            <a:pPr lvl="1"/>
            <a:r>
              <a:rPr lang="en-US" sz="3200" dirty="0" smtClean="0"/>
              <a:t>To join, send a text to:</a:t>
            </a:r>
          </a:p>
          <a:p>
            <a:pPr lvl="1"/>
            <a:r>
              <a:rPr lang="en-US" sz="3200" dirty="0" smtClean="0">
                <a:solidFill>
                  <a:srgbClr val="0070C0"/>
                </a:solidFill>
              </a:rPr>
              <a:t>612-260-4564 with the message @</a:t>
            </a:r>
            <a:r>
              <a:rPr lang="en-US" sz="3200" dirty="0" err="1" smtClean="0">
                <a:solidFill>
                  <a:srgbClr val="0070C0"/>
                </a:solidFill>
              </a:rPr>
              <a:t>bhsavidpar</a:t>
            </a:r>
            <a:endParaRPr lang="en-US" sz="3200" dirty="0">
              <a:solidFill>
                <a:srgbClr val="0070C0"/>
              </a:solidFill>
            </a:endParaRPr>
          </a:p>
          <a:p>
            <a:pPr lvl="1"/>
            <a:endParaRPr lang="en-US" dirty="0" smtClean="0"/>
          </a:p>
          <a:p>
            <a:endParaRPr lang="en-US" dirty="0"/>
          </a:p>
        </p:txBody>
      </p:sp>
    </p:spTree>
    <p:extLst>
      <p:ext uri="{BB962C8B-B14F-4D97-AF65-F5344CB8AC3E}">
        <p14:creationId xmlns:p14="http://schemas.microsoft.com/office/powerpoint/2010/main" val="19939269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143</TotalTime>
  <Words>512</Words>
  <Application>Microsoft Office PowerPoint</Application>
  <PresentationFormat>On-screen Show (4:3)</PresentationFormat>
  <Paragraphs>82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Adjacency</vt:lpstr>
      <vt:lpstr>AVID Honors English </vt:lpstr>
      <vt:lpstr>AVID: What is it?</vt:lpstr>
      <vt:lpstr>The AVID Class</vt:lpstr>
      <vt:lpstr>AVID Curriculum</vt:lpstr>
      <vt:lpstr>AVID Site Team</vt:lpstr>
      <vt:lpstr>AVID Honors English 9</vt:lpstr>
      <vt:lpstr>Sample Week</vt:lpstr>
      <vt:lpstr>Rigor in High School</vt:lpstr>
      <vt:lpstr>Parent Involvement</vt:lpstr>
      <vt:lpstr>Communication and Celebration</vt:lpstr>
      <vt:lpstr>AVID Family</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AVID Honors English</dc:title>
  <dc:creator>Rachael</dc:creator>
  <cp:lastModifiedBy>user</cp:lastModifiedBy>
  <cp:revision>15</cp:revision>
  <dcterms:created xsi:type="dcterms:W3CDTF">2013-08-16T17:14:31Z</dcterms:created>
  <dcterms:modified xsi:type="dcterms:W3CDTF">2014-08-19T21:50:25Z</dcterms:modified>
</cp:coreProperties>
</file>